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9" r:id="rId2"/>
    <p:sldMasterId id="2147483694" r:id="rId3"/>
  </p:sldMasterIdLst>
  <p:notesMasterIdLst>
    <p:notesMasterId r:id="rId10"/>
  </p:notesMasterIdLst>
  <p:sldIdLst>
    <p:sldId id="257" r:id="rId4"/>
    <p:sldId id="260" r:id="rId5"/>
    <p:sldId id="286" r:id="rId6"/>
    <p:sldId id="293" r:id="rId7"/>
    <p:sldId id="294" r:id="rId8"/>
    <p:sldId id="29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74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36" autoAdjust="0"/>
  </p:normalViewPr>
  <p:slideViewPr>
    <p:cSldViewPr snapToGrid="0">
      <p:cViewPr varScale="1">
        <p:scale>
          <a:sx n="67" d="100"/>
          <a:sy n="67" d="100"/>
        </p:scale>
        <p:origin x="6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ableStyles" Target="tableStyles.xml"/></Relationships>
</file>

<file path=ppt/media/image1.png>
</file>

<file path=ppt/media/image12.jpeg>
</file>

<file path=ppt/media/image13.jpeg>
</file>

<file path=ppt/media/image14.jpg>
</file>

<file path=ppt/media/image15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99A2C-C370-4530-BF33-47C3AB493243}" type="datetimeFigureOut">
              <a:rPr lang="en-AU" smtClean="0"/>
              <a:t>24/05/2020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4B725-2203-4ED2-9256-A661C18EFA60}" type="slidenum">
              <a:rPr lang="en-AU" smtClean="0"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147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/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6538648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noProof="0"/>
              <a:t>单击图标添加图片</a:t>
            </a:r>
            <a:endParaRPr lang="en-AU" noProof="0"/>
          </a:p>
        </p:txBody>
      </p:sp>
      <p:sp>
        <p:nvSpPr>
          <p:cNvPr id="5" name="AutoShape 3"/>
          <p:cNvSpPr>
            <a:spLocks noChangeAspect="1" noChangeArrowheads="1" noTextEdit="1"/>
          </p:cNvSpPr>
          <p:nvPr userDrawn="1"/>
        </p:nvSpPr>
        <p:spPr bwMode="auto">
          <a:xfrm>
            <a:off x="4814888" y="0"/>
            <a:ext cx="738981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137" name="Text Placeholder 135"/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0" name="AutoShape 7"/>
          <p:cNvSpPr>
            <a:spLocks noChangeAspect="1" noChangeArrowheads="1" noTextEdit="1"/>
          </p:cNvSpPr>
          <p:nvPr userDrawn="1"/>
        </p:nvSpPr>
        <p:spPr bwMode="auto">
          <a:xfrm>
            <a:off x="4262967" y="1167579"/>
            <a:ext cx="4549775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AU"/>
          </a:p>
        </p:txBody>
      </p:sp>
      <p:sp>
        <p:nvSpPr>
          <p:cNvPr id="22" name="Subtitle 21"/>
          <p:cNvSpPr>
            <a:spLocks noGrp="1"/>
          </p:cNvSpPr>
          <p:nvPr>
            <p:ph type="subTitle" idx="1" hasCustomPrompt="1"/>
          </p:nvPr>
        </p:nvSpPr>
        <p:spPr>
          <a:xfrm>
            <a:off x="4774179" y="0"/>
            <a:ext cx="7417821" cy="6879660"/>
          </a:xfrm>
          <a:custGeom>
            <a:avLst/>
            <a:gdLst>
              <a:gd name="connsiteX0" fmla="*/ 1033462 w 4551363"/>
              <a:gd name="connsiteY0" fmla="*/ 0 h 4221163"/>
              <a:gd name="connsiteX1" fmla="*/ 4551363 w 4551363"/>
              <a:gd name="connsiteY1" fmla="*/ 0 h 4221163"/>
              <a:gd name="connsiteX2" fmla="*/ 4551363 w 4551363"/>
              <a:gd name="connsiteY2" fmla="*/ 4221163 h 4221163"/>
              <a:gd name="connsiteX3" fmla="*/ 1033462 w 4551363"/>
              <a:gd name="connsiteY3" fmla="*/ 4221163 h 4221163"/>
              <a:gd name="connsiteX4" fmla="*/ 0 w 4551363"/>
              <a:gd name="connsiteY4" fmla="*/ 3949701 h 4221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1363" h="4221163">
                <a:moveTo>
                  <a:pt x="1033462" y="0"/>
                </a:moveTo>
                <a:lnTo>
                  <a:pt x="4551363" y="0"/>
                </a:lnTo>
                <a:lnTo>
                  <a:pt x="4551363" y="4221163"/>
                </a:lnTo>
                <a:lnTo>
                  <a:pt x="1033462" y="4221163"/>
                </a:lnTo>
                <a:lnTo>
                  <a:pt x="0" y="394970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2700000" rIns="720000" bIns="18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Divider slide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5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2782490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2" name="Picture Placeholder 141"/>
          <p:cNvSpPr>
            <a:spLocks noGrp="1"/>
          </p:cNvSpPr>
          <p:nvPr>
            <p:ph type="pic" sz="quarter" idx="13"/>
          </p:nvPr>
        </p:nvSpPr>
        <p:spPr>
          <a:xfrm>
            <a:off x="6499359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noProof="0"/>
              <a:t>单击图标添加图片</a:t>
            </a:r>
            <a:endParaRPr lang="en-AU" noProof="0"/>
          </a:p>
        </p:txBody>
      </p:sp>
      <p:sp>
        <p:nvSpPr>
          <p:cNvPr id="68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9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9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6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7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18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 hasCustomPrompt="1"/>
          </p:nvPr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/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400702" cy="887360"/>
          </a:xfrm>
        </p:spPr>
        <p:txBody>
          <a:bodyPr/>
          <a:lstStyle>
            <a:lvl1pPr>
              <a:defRPr lang="en-AU" dirty="0"/>
            </a:lvl1pPr>
          </a:lstStyle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7241680" y="433468"/>
            <a:ext cx="4516849" cy="6424532"/>
          </a:xfrm>
          <a:blipFill>
            <a:blip r:embed="rId2" cstate="screen"/>
            <a:srcRect/>
            <a:stretch>
              <a:fillRect l="-12818" t="-6998" r="-14598" b="-250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20"/>
          </p:nvPr>
        </p:nvSpPr>
        <p:spPr>
          <a:xfrm>
            <a:off x="316357" y="1532415"/>
            <a:ext cx="6513110" cy="4454837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AU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24/05/2020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6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24/05/2020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6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24/05/2020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6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70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24/05/2020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0839546" y="101089"/>
            <a:ext cx="1245238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单击图标添加图片</a:t>
            </a:r>
            <a:endParaRPr lang="en-AU"/>
          </a:p>
        </p:txBody>
      </p:sp>
      <p:sp>
        <p:nvSpPr>
          <p:cNvPr id="128" name="Text Placeholder 135"/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/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39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>
            <a:blip r:embed="rId2" cstate="screen"/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3522183"/>
            <a:ext cx="4772203" cy="1227635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5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500"/>
              </a:spcBef>
              <a:buNone/>
              <a:defRPr sz="2000" b="0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subtitle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514871" y="2525876"/>
            <a:ext cx="316422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</a:t>
            </a:r>
          </a:p>
        </p:txBody>
      </p:sp>
      <p:sp>
        <p:nvSpPr>
          <p:cNvPr id="68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7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6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7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9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0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AU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79" name="Freeform: Shape 78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1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80" name="Freeform: Shape 79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4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Freeform: Shape 65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/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204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noProof="0"/>
              <a:t>单击图标添加图片</a:t>
            </a:r>
            <a:endParaRPr lang="en-AU" noProof="0"/>
          </a:p>
        </p:txBody>
      </p:sp>
      <p:sp>
        <p:nvSpPr>
          <p:cNvPr id="73" name="Subtitle 72"/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2484000" rIns="1404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7" name="Text Placeholder 135"/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39" name="Text Placeholder 140"/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" name="Text Placeholder 135"/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/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/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8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6557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7" name="Group 4"/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69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0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1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2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3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4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5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6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7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78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37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1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2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3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4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5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8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49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0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1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2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3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4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5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6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7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8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59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0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1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2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3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4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5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6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7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8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69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0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1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2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3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4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5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6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7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8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79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0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1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2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3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4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5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6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7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  <p:sp>
          <p:nvSpPr>
            <p:cNvPr id="188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AU" noProof="0"/>
            </a:p>
          </p:txBody>
        </p:sp>
      </p:grpSp>
      <p:sp>
        <p:nvSpPr>
          <p:cNvPr id="66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1" name="Text Placeholder 135"/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4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5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6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7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8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9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1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2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3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4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5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6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7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8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49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0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1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2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3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4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5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6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7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8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59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0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1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2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3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4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5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6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7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8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69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0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1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2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3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4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5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6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7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8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79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0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1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2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3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4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5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/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/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/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11408407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24/05/2020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24/05/2020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313741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24/05/2020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6358" y="1532415"/>
            <a:ext cx="11408407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24/05/2020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8" y="1532415"/>
            <a:ext cx="11408407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7559430" cy="592453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6447022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8136900" y="433468"/>
            <a:ext cx="3621629" cy="5739039"/>
          </a:xfrm>
          <a:blipFill>
            <a:blip r:embed="rId2" cstate="screen"/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10" name="Media Placeholder 5"/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7442318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24/05/2020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/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0" name="Picture Placeholder 138"/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/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3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6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7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8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79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0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1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2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3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4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5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6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7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8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89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0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1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2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3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4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5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6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7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8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99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0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1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2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3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4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5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6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7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8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09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0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1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2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3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4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5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6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7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8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19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0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1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2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3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4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5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6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7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8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29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0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31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  <p:sp>
        <p:nvSpPr>
          <p:cNvPr id="66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32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76837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Text Placeholder 135"/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24/05/2020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3894165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24/05/2020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2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24/05/2020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8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9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24/05/2020</a:t>
            </a:fld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8" name="Text Placeholder 135"/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/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/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6" y="1532415"/>
            <a:ext cx="11408409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24/05/2020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6357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24/05/2020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324765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24/05/2020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6357" y="1532415"/>
            <a:ext cx="11408408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24/05/2020</a:t>
            </a:fld>
            <a:endParaRPr lang="en-AU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11408408" cy="4459189"/>
          </a:xfrm>
        </p:spPr>
        <p:txBody>
          <a:bodyPr numCol="3" spcCol="36000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E74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zh-CN" altLang="en-US" noProof="0"/>
              <a:t>单击此处编辑母版标题样式</a:t>
            </a:r>
            <a:endParaRPr lang="en-AU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356" y="1532415"/>
            <a:ext cx="11408409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  <a:endParaRPr lang="en-AU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24/05/2020</a:t>
            </a:fld>
            <a:endParaRPr lang="en-A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6357" y="6172501"/>
            <a:ext cx="80354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60059" y="6172501"/>
            <a:ext cx="8460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  <p:grpSp>
        <p:nvGrpSpPr>
          <p:cNvPr id="183" name="Group 4"/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2"/>
            <a:stretch>
              <a:fillRect/>
            </a:stretch>
          </a:blipFill>
        </p:grpSpPr>
        <p:sp>
          <p:nvSpPr>
            <p:cNvPr id="18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1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2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3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4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5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6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7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8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9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0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1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2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3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4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5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6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7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8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9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0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1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2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3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4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5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6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7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8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9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0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1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2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3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4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5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6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7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8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9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0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1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2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3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4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5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6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7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8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9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0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1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2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00" indent="-2159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159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E74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24/05/2020</a:t>
            </a:fld>
            <a:endParaRPr lang="en-A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  <p:grpSp>
        <p:nvGrpSpPr>
          <p:cNvPr id="183" name="Group 4"/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6"/>
            <a:stretch>
              <a:fillRect/>
            </a:stretch>
          </a:blipFill>
        </p:grpSpPr>
        <p:sp>
          <p:nvSpPr>
            <p:cNvPr id="18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1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2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3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4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5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6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7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8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9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0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1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2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3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4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5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6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7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8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9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0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1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2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3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4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5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6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7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8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9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0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1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2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3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4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5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6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7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8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9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0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1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2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3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4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5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6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7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8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9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0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1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2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  <p:sldLayoutId id="2147483688" r:id="rId19"/>
    <p:sldLayoutId id="2147483689" r:id="rId20"/>
    <p:sldLayoutId id="2147483690" r:id="rId21"/>
    <p:sldLayoutId id="2147483691" r:id="rId22"/>
    <p:sldLayoutId id="2147483692" r:id="rId23"/>
    <p:sldLayoutId id="2147483693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00" indent="-2159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159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E74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65"/>
          <p:cNvSpPr/>
          <p:nvPr userDrawn="1"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24/05/2020</a:t>
            </a:fld>
            <a:endParaRPr lang="en-AU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t>‹#›</a:t>
            </a:fld>
            <a:endParaRPr lang="en-AU" noProof="0" dirty="0"/>
          </a:p>
        </p:txBody>
      </p:sp>
      <p:grpSp>
        <p:nvGrpSpPr>
          <p:cNvPr id="183" name="Group 4"/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13"/>
            <a:stretch>
              <a:fillRect/>
            </a:stretch>
          </a:blipFill>
        </p:grpSpPr>
        <p:sp>
          <p:nvSpPr>
            <p:cNvPr id="184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6" name="Rectangle 5"/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7" name="Freeform 6"/>
            <p:cNvSpPr/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8" name="Freeform 7"/>
            <p:cNvSpPr/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89" name="Freeform 8"/>
            <p:cNvSpPr/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0" name="Freeform 9"/>
            <p:cNvSpPr/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1" name="Freeform 10"/>
            <p:cNvSpPr/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2" name="Freeform 11"/>
            <p:cNvSpPr/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3" name="Freeform 12"/>
            <p:cNvSpPr/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4" name="Freeform 13"/>
            <p:cNvSpPr/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5" name="Freeform 14"/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6" name="Freeform 15"/>
            <p:cNvSpPr/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7" name="Freeform 16"/>
            <p:cNvSpPr/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8" name="Freeform 17"/>
            <p:cNvSpPr/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199" name="Freeform 18"/>
            <p:cNvSpPr/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0" name="Freeform 19"/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1" name="Freeform 20"/>
            <p:cNvSpPr/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2" name="Rectangle 21"/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3" name="Freeform 22"/>
            <p:cNvSpPr/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4" name="Freeform 23"/>
            <p:cNvSpPr/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5" name="Freeform 24"/>
            <p:cNvSpPr/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6" name="Freeform 25"/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7" name="Freeform 26"/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8" name="Freeform 27"/>
            <p:cNvSpPr/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09" name="Freeform 28"/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0" name="Freeform 29"/>
            <p:cNvSpPr/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1" name="Freeform 30"/>
            <p:cNvSpPr/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2" name="Freeform 31"/>
            <p:cNvSpPr/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3" name="Freeform 32"/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4" name="Freeform 34"/>
            <p:cNvSpPr/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5" name="Freeform 35"/>
            <p:cNvSpPr/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6" name="Freeform 36"/>
            <p:cNvSpPr/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7" name="Freeform 37"/>
            <p:cNvSpPr/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8" name="Freeform 38"/>
            <p:cNvSpPr/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19" name="Freeform 39"/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0" name="Freeform 40"/>
            <p:cNvSpPr/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1" name="Freeform 41"/>
            <p:cNvSpPr/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2" name="Freeform 42"/>
            <p:cNvSpPr/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3" name="Freeform 43"/>
            <p:cNvSpPr/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4" name="Freeform 44"/>
            <p:cNvSpPr/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5" name="Freeform 45"/>
            <p:cNvSpPr/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6" name="Freeform 46"/>
            <p:cNvSpPr/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7" name="Freeform 47"/>
            <p:cNvSpPr/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8" name="Freeform 48"/>
            <p:cNvSpPr/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29" name="Freeform 49"/>
            <p:cNvSpPr/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0" name="Freeform 50"/>
            <p:cNvSpPr/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1" name="Freeform 51"/>
            <p:cNvSpPr/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2" name="Freeform 52"/>
            <p:cNvSpPr/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3" name="Freeform 53"/>
            <p:cNvSpPr/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4" name="Freeform 54"/>
            <p:cNvSpPr/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5" name="Freeform 55"/>
            <p:cNvSpPr/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6" name="Freeform 56"/>
            <p:cNvSpPr/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7" name="Freeform 57"/>
            <p:cNvSpPr/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8" name="Freeform 58"/>
            <p:cNvSpPr/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39" name="Freeform 59"/>
            <p:cNvSpPr/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0" name="Freeform 60"/>
            <p:cNvSpPr/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1" name="Freeform 61"/>
            <p:cNvSpPr/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  <p:sp>
          <p:nvSpPr>
            <p:cNvPr id="242" name="Freeform 62"/>
            <p:cNvSpPr/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rtl="0"/>
              <a:endParaRPr lang="en-AU" noProof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00" indent="-2159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159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74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/>
          <a:srcRect l="19" r="19"/>
          <a:stretch/>
        </p:blipFill>
        <p:spPr/>
      </p:pic>
      <p:sp>
        <p:nvSpPr>
          <p:cNvPr id="7" name="文本占位符 6">
            <a:extLst>
              <a:ext uri="{FF2B5EF4-FFF2-40B4-BE49-F238E27FC236}">
                <a16:creationId xmlns:a16="http://schemas.microsoft.com/office/drawing/2014/main" id="{FAE2AB16-F625-45ED-BB9F-D79BF98D5C4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0063" y="5746159"/>
            <a:ext cx="4772202" cy="356010"/>
          </a:xfrm>
        </p:spPr>
        <p:txBody>
          <a:bodyPr>
            <a:normAutofit/>
          </a:bodyPr>
          <a:lstStyle/>
          <a:p>
            <a:r>
              <a:rPr lang="en-US" altLang="zh-CN" dirty="0"/>
              <a:t>Group 4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437938" y="6172200"/>
            <a:ext cx="754062" cy="365125"/>
          </a:xfrm>
        </p:spPr>
        <p:txBody>
          <a:bodyPr/>
          <a:lstStyle/>
          <a:p>
            <a:fld id="{DC22DD25-61AE-413C-B4D2-EF2365C9B2E1}" type="slidenum">
              <a:rPr lang="en-AU" noProof="0" smtClean="0"/>
              <a:t>1</a:t>
            </a:fld>
            <a:endParaRPr lang="en-AU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Multi-version Concurrency Control Database System </a:t>
            </a:r>
            <a:endParaRPr lang="en-AU" dirty="0"/>
          </a:p>
          <a:p>
            <a:pPr lvl="1"/>
            <a:r>
              <a:rPr lang="en-US" dirty="0"/>
              <a:t>COMP90020 Distributed Algorithms Project</a:t>
            </a:r>
            <a:endParaRPr lang="en-A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7497" y="210881"/>
            <a:ext cx="10296000" cy="887360"/>
          </a:xfrm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</a:rPr>
              <a:t>Overview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316356" y="1551465"/>
            <a:ext cx="11408409" cy="4376944"/>
          </a:xfrm>
        </p:spPr>
        <p:txBody>
          <a:bodyPr/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Multi-version Concurrency Control Algorithm</a:t>
            </a:r>
            <a:endParaRPr lang="en-AU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D</a:t>
            </a:r>
            <a:r>
              <a:rPr lang="en-US" altLang="zh-CN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emo – MVCC Database System</a:t>
            </a:r>
            <a:endParaRPr lang="en-AU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Challenges and Solutions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2</a:t>
            </a:fld>
            <a:endParaRPr lang="en-AU" noProof="0"/>
          </a:p>
        </p:txBody>
      </p:sp>
      <p:pic>
        <p:nvPicPr>
          <p:cNvPr id="6" name="Picture Placeholder 8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>
          <a:xfrm>
            <a:off x="6499359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16357" y="1257300"/>
            <a:ext cx="6132068" cy="4734305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sz="2400" dirty="0">
                <a:solidFill>
                  <a:schemeClr val="bg1"/>
                </a:solidFill>
              </a:rPr>
              <a:t>Goal:  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Serialize concurrently executed transactions by managing multiple versions of each data item to avoid undesirable results ( i.e. ‘Lost Update’, ‘Dirty Read’,    ‘Inconsistent data Retrieve’).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Solve Read/Write conflicts without using lock.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solidFill>
                  <a:schemeClr val="bg1"/>
                </a:solidFill>
              </a:rPr>
              <a:t>Achievements:</a:t>
            </a:r>
          </a:p>
          <a:p>
            <a:pPr marL="558800" lvl="1" indent="-342900">
              <a:buFontTx/>
              <a:buChar char="-"/>
            </a:pPr>
            <a:r>
              <a:rPr lang="en-US" sz="2400" dirty="0">
                <a:solidFill>
                  <a:schemeClr val="bg1"/>
                </a:solidFill>
              </a:rPr>
              <a:t>V</a:t>
            </a:r>
            <a:r>
              <a:rPr lang="en-US" altLang="zh-CN" sz="2400" dirty="0">
                <a:solidFill>
                  <a:schemeClr val="bg1"/>
                </a:solidFill>
              </a:rPr>
              <a:t>ersion Control Algorithm Implementation.</a:t>
            </a:r>
          </a:p>
          <a:p>
            <a:pPr marL="558800" lvl="1" indent="-342900">
              <a:buFontTx/>
              <a:buChar char="-"/>
            </a:pPr>
            <a:r>
              <a:rPr lang="en-US" sz="2400" dirty="0">
                <a:solidFill>
                  <a:schemeClr val="bg1"/>
                </a:solidFill>
              </a:rPr>
              <a:t>Concurrency Control Algorithm Implementation.</a:t>
            </a:r>
          </a:p>
          <a:p>
            <a:pPr marL="558800" lvl="1" indent="-342900">
              <a:buFontTx/>
              <a:buChar char="-"/>
            </a:pPr>
            <a:endParaRPr lang="en-US" sz="2400" dirty="0">
              <a:solidFill>
                <a:schemeClr val="bg1"/>
              </a:solidFill>
            </a:endParaRPr>
          </a:p>
          <a:p>
            <a:pPr marL="558800" lvl="1" indent="-342900">
              <a:buFontTx/>
              <a:buChar char="-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03682" y="198119"/>
            <a:ext cx="7692668" cy="887360"/>
          </a:xfrm>
        </p:spPr>
        <p:txBody>
          <a:bodyPr/>
          <a:lstStyle/>
          <a:p>
            <a:r>
              <a:rPr lang="en-US" altLang="en-AU" dirty="0">
                <a:solidFill>
                  <a:schemeClr val="bg1"/>
                </a:solidFill>
              </a:rPr>
              <a:t>Multi-Version Concurrency Control</a:t>
            </a:r>
          </a:p>
        </p:txBody>
      </p:sp>
      <p:pic>
        <p:nvPicPr>
          <p:cNvPr id="6" name="图片占位符 5">
            <a:extLst>
              <a:ext uri="{FF2B5EF4-FFF2-40B4-BE49-F238E27FC236}">
                <a16:creationId xmlns:a16="http://schemas.microsoft.com/office/drawing/2014/main" id="{5EE149E9-9318-4A4C-90B6-7C54C896DF7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7" t="2567" r="2895" b="4473"/>
          <a:stretch/>
        </p:blipFill>
        <p:spPr>
          <a:xfrm>
            <a:off x="6696075" y="1257300"/>
            <a:ext cx="5429249" cy="470535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ECE1F45-83FE-467D-B4DF-BEA244E656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266826"/>
            <a:ext cx="10989818" cy="4981874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Database Demo: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Client + Server structure</a:t>
            </a:r>
          </a:p>
          <a:p>
            <a:pPr marL="774700" lvl="2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Database server take care of clients concurrent transaction requests.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Transaction Operations: </a:t>
            </a:r>
          </a:p>
          <a:p>
            <a:pPr marL="774700" lvl="2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Select/Insert/Delete/Update/Commit/Rollback/Timeout control</a:t>
            </a:r>
          </a:p>
          <a:p>
            <a:pPr marL="774700" lvl="2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Timestamping transactions and data items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Data Backup + Client Crash Simulation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Graphical Interaction Interface</a:t>
            </a:r>
          </a:p>
          <a:p>
            <a:pPr marL="342900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Multi-version concurrency control Algorithm plays a key role at ensuring the correct execution of the concurrent transaction operations.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6CAE74FD-26B1-40B8-9FE7-E266AC53E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115" y="490316"/>
            <a:ext cx="9001110" cy="557434"/>
          </a:xfrm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 Demo – MVCC Database System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B3FA4A7-32BF-49CC-8392-EAD0F4A33C4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4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356866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9D63B57-C5C3-4307-997E-6BDAF3B1C9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1607" y="1276350"/>
            <a:ext cx="10361168" cy="4686680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Version Control Algorithm: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Track and record data items’ versions.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Periodical garbage collection of old version records. </a:t>
            </a:r>
          </a:p>
          <a:p>
            <a:pPr marL="342900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Concurrency Control Algorithm: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Read/Write conflicts.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Transaction aborts and rollback.</a:t>
            </a:r>
          </a:p>
          <a:p>
            <a:pPr marL="558800" lvl="1" indent="-342900">
              <a:buFontTx/>
              <a:buChar char="-"/>
            </a:pPr>
            <a:r>
              <a:rPr lang="en-US" altLang="zh-CN" sz="2400" dirty="0">
                <a:solidFill>
                  <a:schemeClr val="bg1"/>
                </a:solidFill>
              </a:rPr>
              <a:t>Serialize transaction operations by timestamp.</a:t>
            </a:r>
          </a:p>
          <a:p>
            <a:pPr marL="558800" lvl="1" indent="-342900">
              <a:buFontTx/>
              <a:buChar char="-"/>
            </a:pP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6CC3D96D-71E8-456A-87AE-2BAD2B09E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65" y="461741"/>
            <a:ext cx="9248760" cy="643159"/>
          </a:xfrm>
        </p:spPr>
        <p:txBody>
          <a:bodyPr/>
          <a:lstStyle/>
          <a:p>
            <a:r>
              <a:rPr lang="en-AU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Challenges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4ED8C2D-CE59-4BE0-BC11-3391DA703EE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5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651922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2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14" r="23114"/>
          <a:stretch>
            <a:fillRect/>
          </a:stretch>
        </p:blipFill>
        <p:spPr/>
      </p:pic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538163" y="4714876"/>
            <a:ext cx="4772202" cy="1609724"/>
          </a:xfrm>
        </p:spPr>
        <p:txBody>
          <a:bodyPr>
            <a:noAutofit/>
          </a:bodyPr>
          <a:lstStyle/>
          <a:p>
            <a:r>
              <a:rPr lang="en-US" altLang="en-AU" dirty="0"/>
              <a:t>Group 4</a:t>
            </a:r>
            <a:r>
              <a:rPr lang="zh-CN" altLang="en-US" dirty="0"/>
              <a:t>：</a:t>
            </a:r>
            <a:endParaRPr lang="en-US" altLang="en-AU" dirty="0"/>
          </a:p>
          <a:p>
            <a:r>
              <a:rPr lang="en-US" altLang="en-AU" dirty="0" err="1"/>
              <a:t>Xinnan</a:t>
            </a:r>
            <a:r>
              <a:rPr lang="en-US" altLang="en-AU" dirty="0"/>
              <a:t> SHEN 1051380 </a:t>
            </a:r>
          </a:p>
          <a:p>
            <a:r>
              <a:rPr lang="en-US" altLang="en-AU" dirty="0" err="1"/>
              <a:t>Xiguang</a:t>
            </a:r>
            <a:r>
              <a:rPr lang="en-US" altLang="en-AU" dirty="0"/>
              <a:t> Li 944558 </a:t>
            </a:r>
          </a:p>
          <a:p>
            <a:r>
              <a:rPr lang="en-US" altLang="en-AU" dirty="0" err="1"/>
              <a:t>Chaoxian</a:t>
            </a:r>
            <a:r>
              <a:rPr lang="en-US" altLang="en-AU" dirty="0"/>
              <a:t> Zhou 1096367 </a:t>
            </a:r>
          </a:p>
          <a:p>
            <a:r>
              <a:rPr lang="en-US" altLang="en-AU" dirty="0" err="1"/>
              <a:t>Huidu</a:t>
            </a:r>
            <a:r>
              <a:rPr lang="en-US" altLang="en-AU" dirty="0"/>
              <a:t> Lu 717910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niversity of Melbourne Patterns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iversity of Melbourne-Layout B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Research Plan</Template>
  <TotalTime>476</TotalTime>
  <Words>221</Words>
  <Application>Microsoft Office PowerPoint</Application>
  <PresentationFormat>宽屏</PresentationFormat>
  <Paragraphs>46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Arial</vt:lpstr>
      <vt:lpstr>Calibri</vt:lpstr>
      <vt:lpstr>Georgia</vt:lpstr>
      <vt:lpstr>Times New Roman</vt:lpstr>
      <vt:lpstr>University of Melbourne</vt:lpstr>
      <vt:lpstr>University of Melbourne Patterns</vt:lpstr>
      <vt:lpstr>University of Melbourne-Layout B</vt:lpstr>
      <vt:lpstr>PowerPoint 演示文稿</vt:lpstr>
      <vt:lpstr>Overview</vt:lpstr>
      <vt:lpstr>Multi-Version Concurrency Control</vt:lpstr>
      <vt:lpstr>Application Demo – MVCC Database System</vt:lpstr>
      <vt:lpstr>Implementation Challenges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沈鑫楠</dc:creator>
  <cp:lastModifiedBy>惠都 卢</cp:lastModifiedBy>
  <cp:revision>47</cp:revision>
  <dcterms:created xsi:type="dcterms:W3CDTF">2020-05-10T05:14:06Z</dcterms:created>
  <dcterms:modified xsi:type="dcterms:W3CDTF">2020-05-24T07:08:36Z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2052-11.1.0.9505</vt:lpwstr>
  </property>
</Properties>
</file>

<file path=docProps/thumbnail.jpeg>
</file>